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5" r:id="rId4"/>
    <p:sldId id="286" r:id="rId5"/>
    <p:sldId id="270" r:id="rId6"/>
    <p:sldId id="265" r:id="rId7"/>
    <p:sldId id="267" r:id="rId8"/>
    <p:sldId id="266" r:id="rId9"/>
    <p:sldId id="269" r:id="rId10"/>
    <p:sldId id="261" r:id="rId11"/>
    <p:sldId id="279" r:id="rId12"/>
    <p:sldId id="278" r:id="rId13"/>
    <p:sldId id="280" r:id="rId14"/>
    <p:sldId id="281" r:id="rId15"/>
    <p:sldId id="282" r:id="rId16"/>
    <p:sldId id="283" r:id="rId17"/>
    <p:sldId id="289" r:id="rId18"/>
    <p:sldId id="277" r:id="rId19"/>
    <p:sldId id="276" r:id="rId20"/>
    <p:sldId id="287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00FFFF"/>
    <a:srgbClr val="FFCCFF"/>
    <a:srgbClr val="FFFF66"/>
    <a:srgbClr val="003300"/>
    <a:srgbClr val="66FF33"/>
    <a:srgbClr val="FF9999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90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4F1C8-AD4D-41E8-B3AF-D2EE1231F1FD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1A09F-080E-4F81-9A37-13A5CD559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hyperlink" Target="https://commons.wikimedia.org/wiki/File:Precessing-top.gif?uselang=ru" TargetMode="External"/><Relationship Id="rId4" Type="http://schemas.openxmlformats.org/officeDocument/2006/relationships/image" Target="../media/image27.gif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11" Type="http://schemas.openxmlformats.org/officeDocument/2006/relationships/image" Target="../media/image38.jpeg"/><Relationship Id="rId5" Type="http://schemas.openxmlformats.org/officeDocument/2006/relationships/image" Target="../media/image33.jpeg"/><Relationship Id="rId10" Type="http://schemas.openxmlformats.org/officeDocument/2006/relationships/image" Target="../media/image37.jpe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2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2.jpe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2.jpeg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1942"/>
            <a:ext cx="1665104" cy="1944000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3643314"/>
            <a:ext cx="2513511" cy="2232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64079" y="642918"/>
            <a:ext cx="6086025" cy="267765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 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Образовательная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робототехника 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 детском саду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6000768"/>
            <a:ext cx="6572232" cy="646331"/>
          </a:xfrm>
          <a:prstGeom prst="rect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 МДОУ Детский сад «Солнышко» Н.В. Хохлова    р.п. Пачелма  2019 год.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43-900x9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3071810"/>
            <a:ext cx="3276000" cy="3276000"/>
          </a:xfrm>
          <a:prstGeom prst="rect">
            <a:avLst/>
          </a:prstGeom>
        </p:spPr>
      </p:pic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6858016" y="1643050"/>
            <a:ext cx="2005712" cy="1404000"/>
          </a:xfrm>
          <a:prstGeom prst="rect">
            <a:avLst/>
          </a:prstGeom>
        </p:spPr>
      </p:pic>
      <p:pic>
        <p:nvPicPr>
          <p:cNvPr id="13" name="Рисунок 12" descr="10505088_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0" y="0"/>
            <a:ext cx="1800000" cy="1800000"/>
          </a:xfrm>
          <a:prstGeom prst="rect">
            <a:avLst/>
          </a:prstGeom>
        </p:spPr>
      </p:pic>
      <p:pic>
        <p:nvPicPr>
          <p:cNvPr id="14" name="Рисунок 13" descr="10505088_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152400" y="152400"/>
            <a:ext cx="1800000" cy="1800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Куб 16"/>
          <p:cNvSpPr/>
          <p:nvPr/>
        </p:nvSpPr>
        <p:spPr>
          <a:xfrm>
            <a:off x="214282" y="5357826"/>
            <a:ext cx="8715436" cy="107157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071934" y="4786322"/>
            <a:ext cx="500066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уб 13"/>
          <p:cNvSpPr/>
          <p:nvPr/>
        </p:nvSpPr>
        <p:spPr>
          <a:xfrm>
            <a:off x="214282" y="4071942"/>
            <a:ext cx="8715436" cy="1071570"/>
          </a:xfrm>
          <a:prstGeom prst="cub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000496" y="3571876"/>
            <a:ext cx="500066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>
            <a:off x="214282" y="2928934"/>
            <a:ext cx="8715436" cy="1000132"/>
          </a:xfrm>
          <a:prstGeom prst="cub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000496" y="2357430"/>
            <a:ext cx="500066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/>
          <p:cNvSpPr/>
          <p:nvPr/>
        </p:nvSpPr>
        <p:spPr>
          <a:xfrm>
            <a:off x="214282" y="1785926"/>
            <a:ext cx="8715436" cy="1000132"/>
          </a:xfrm>
          <a:prstGeom prst="cub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Установление взаимосвязей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285860"/>
            <a:ext cx="714380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уб 11"/>
          <p:cNvSpPr/>
          <p:nvPr/>
        </p:nvSpPr>
        <p:spPr>
          <a:xfrm>
            <a:off x="1785918" y="214290"/>
            <a:ext cx="5857916" cy="1216152"/>
          </a:xfrm>
          <a:prstGeom prst="cube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4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building-blocks-of-success-internet-business-school_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285728"/>
            <a:ext cx="3078000" cy="2052000"/>
          </a:xfrm>
          <a:prstGeom prst="rect">
            <a:avLst/>
          </a:prstGeom>
        </p:spPr>
      </p:pic>
      <p:pic>
        <p:nvPicPr>
          <p:cNvPr id="20" name="Рисунок 19" descr="5OlDec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1368003" cy="1512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-214346" y="3357562"/>
            <a:ext cx="9144000" cy="378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86282" y="0"/>
            <a:ext cx="4357718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Выдвижение гипотезы:</a:t>
            </a:r>
          </a:p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«Можно ли волчок запустить</a:t>
            </a:r>
          </a:p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 помощью другого механизма?»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Semnul-Intrebarii-2630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01090" y="928670"/>
            <a:ext cx="425000" cy="900000"/>
          </a:xfrm>
          <a:prstGeom prst="rect">
            <a:avLst/>
          </a:prstGeom>
        </p:spPr>
      </p:pic>
      <p:pic>
        <p:nvPicPr>
          <p:cNvPr id="14" name="Рисунок 13" descr="Semnul-Intrebarii-2630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4643446"/>
            <a:ext cx="425000" cy="900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28596" y="4643446"/>
            <a:ext cx="3857652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Поиск удачных способов решения с помощью конструкторов </a:t>
            </a:r>
            <a:r>
              <a:rPr lang="en-US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LEGO</a:t>
            </a: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214282" y="214290"/>
            <a:ext cx="4643470" cy="857256"/>
          </a:xfrm>
          <a:prstGeom prst="cube">
            <a:avLst/>
          </a:prstGeom>
          <a:solidFill>
            <a:srgbClr val="00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Установление взаимосвязей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https://upload.wikimedia.org/wikipedia/commons/d/d9/Precessing-top.gif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5143512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User\Рабочий стол\Фото роботы 2016\IMG_6228.jpg"/>
          <p:cNvPicPr>
            <a:picLocks noChangeAspect="1" noChangeArrowheads="1"/>
          </p:cNvPicPr>
          <p:nvPr/>
        </p:nvPicPr>
        <p:blipFill>
          <a:blip r:embed="rId7" cstate="print"/>
          <a:srcRect l="4142"/>
          <a:stretch>
            <a:fillRect/>
          </a:stretch>
        </p:blipFill>
        <p:spPr bwMode="auto">
          <a:xfrm rot="5400000">
            <a:off x="5379170" y="1764574"/>
            <a:ext cx="3743509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User\Рабочий стол\Фото роботы 2016\IMG_6233.jpg"/>
          <p:cNvPicPr>
            <a:picLocks noChangeAspect="1" noChangeArrowheads="1"/>
          </p:cNvPicPr>
          <p:nvPr/>
        </p:nvPicPr>
        <p:blipFill>
          <a:blip r:embed="rId8" cstate="print"/>
          <a:srcRect r="10412"/>
          <a:stretch>
            <a:fillRect/>
          </a:stretch>
        </p:blipFill>
        <p:spPr bwMode="auto">
          <a:xfrm rot="5400000">
            <a:off x="118683" y="1524334"/>
            <a:ext cx="2928959" cy="2452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User\Рабочий стол\Фото роботы 2016\IMG_6232.jpg"/>
          <p:cNvPicPr>
            <a:picLocks noChangeAspect="1" noChangeArrowheads="1"/>
          </p:cNvPicPr>
          <p:nvPr/>
        </p:nvPicPr>
        <p:blipFill>
          <a:blip r:embed="rId9" cstate="print"/>
          <a:srcRect r="7258"/>
          <a:stretch>
            <a:fillRect/>
          </a:stretch>
        </p:blipFill>
        <p:spPr bwMode="auto">
          <a:xfrm rot="5400000">
            <a:off x="2828682" y="1528980"/>
            <a:ext cx="2915131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-285784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40" r="2343" b="14516"/>
          <a:stretch>
            <a:fillRect/>
          </a:stretch>
        </p:blipFill>
        <p:spPr>
          <a:xfrm rot="5400000">
            <a:off x="-1535894" y="1535893"/>
            <a:ext cx="6858001" cy="3786214"/>
          </a:xfrm>
          <a:prstGeom prst="rect">
            <a:avLst/>
          </a:prstGeom>
        </p:spPr>
      </p:pic>
      <p:sp>
        <p:nvSpPr>
          <p:cNvPr id="4" name="Куб 3"/>
          <p:cNvSpPr/>
          <p:nvPr/>
        </p:nvSpPr>
        <p:spPr>
          <a:xfrm>
            <a:off x="214282" y="214290"/>
            <a:ext cx="4357686" cy="857256"/>
          </a:xfrm>
          <a:prstGeom prst="cube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43-900x9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000" y="4500570"/>
            <a:ext cx="1764000" cy="1764000"/>
          </a:xfrm>
          <a:prstGeom prst="rect">
            <a:avLst/>
          </a:prstGeom>
        </p:spPr>
      </p:pic>
      <p:pic>
        <p:nvPicPr>
          <p:cNvPr id="15" name="Рисунок 14" descr="i (2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357158" y="5000636"/>
            <a:ext cx="1418918" cy="126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42910" y="4000505"/>
            <a:ext cx="850109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Дети получают подсказки о том, как провести испытания модели и убедиться,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что она функционирует в соответствии с замыслом.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14290"/>
            <a:ext cx="4357686" cy="1428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этом этапе начинается собственно деятельность – дети собирают модели по инструкции. При этом реализуется известный принцип «обучение через действие».</a:t>
            </a:r>
            <a:endParaRPr lang="ru-RU" b="1" dirty="0">
              <a:solidFill>
                <a:srgbClr val="000099"/>
              </a:solidFill>
            </a:endParaRPr>
          </a:p>
        </p:txBody>
      </p:sp>
      <p:pic>
        <p:nvPicPr>
          <p:cNvPr id="16" name="Рисунок 15" descr="lego-gears-animation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2928934"/>
            <a:ext cx="1329851" cy="1188000"/>
          </a:xfrm>
          <a:prstGeom prst="rect">
            <a:avLst/>
          </a:prstGeom>
        </p:spPr>
      </p:pic>
      <p:pic>
        <p:nvPicPr>
          <p:cNvPr id="2050" name="Picture 2" descr="C:\Documents and Settings\User\Рабочий стол\фото роботы 2018\u7t93Bss9rE.jpg"/>
          <p:cNvPicPr>
            <a:picLocks noChangeAspect="1" noChangeArrowheads="1"/>
          </p:cNvPicPr>
          <p:nvPr/>
        </p:nvPicPr>
        <p:blipFill>
          <a:blip r:embed="rId7"/>
          <a:srcRect t="18260" b="6087"/>
          <a:stretch>
            <a:fillRect/>
          </a:stretch>
        </p:blipFill>
        <p:spPr bwMode="auto">
          <a:xfrm>
            <a:off x="1285852" y="1214422"/>
            <a:ext cx="257176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User\Рабочий стол\фото роботы 2018\8mafPmO0n7Y.jpg"/>
          <p:cNvPicPr>
            <a:picLocks noChangeAspect="1" noChangeArrowheads="1"/>
          </p:cNvPicPr>
          <p:nvPr/>
        </p:nvPicPr>
        <p:blipFill>
          <a:blip r:embed="rId8" cstate="print"/>
          <a:srcRect b="6250"/>
          <a:stretch>
            <a:fillRect/>
          </a:stretch>
        </p:blipFill>
        <p:spPr bwMode="auto">
          <a:xfrm>
            <a:off x="6572264" y="1571612"/>
            <a:ext cx="214314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User\Рабочий стол\фото роботы 2018\--iBFssO3V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2" y="1523986"/>
            <a:ext cx="2143140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Documents and Settings\User\Рабочий стол\фото роботы 2018\SAM_9324.JPG"/>
          <p:cNvPicPr>
            <a:picLocks noChangeAspect="1" noChangeArrowheads="1"/>
          </p:cNvPicPr>
          <p:nvPr/>
        </p:nvPicPr>
        <p:blipFill>
          <a:blip r:embed="rId10" cstate="print"/>
          <a:srcRect l="7357" r="14168"/>
          <a:stretch>
            <a:fillRect/>
          </a:stretch>
        </p:blipFill>
        <p:spPr bwMode="auto">
          <a:xfrm>
            <a:off x="1785918" y="4673218"/>
            <a:ext cx="2571768" cy="1970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Documents and Settings\User\Рабочий стол\фото роботы 2018\SAM_9341.JPG"/>
          <p:cNvPicPr>
            <a:picLocks noChangeAspect="1" noChangeArrowheads="1"/>
          </p:cNvPicPr>
          <p:nvPr/>
        </p:nvPicPr>
        <p:blipFill>
          <a:blip r:embed="rId11" cstate="print"/>
          <a:srcRect l="17143" r="8958" b="7443"/>
          <a:stretch>
            <a:fillRect/>
          </a:stretch>
        </p:blipFill>
        <p:spPr bwMode="auto">
          <a:xfrm>
            <a:off x="4857752" y="4642400"/>
            <a:ext cx="2357454" cy="199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1285860"/>
            <a:ext cx="8501122" cy="4643470"/>
          </a:xfrm>
          <a:prstGeom prst="rect">
            <a:avLst/>
          </a:prstGeom>
          <a:solidFill>
            <a:srgbClr val="00FF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85860"/>
            <a:ext cx="85011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Дети проводят научные исследования с помощью созданных ими моделей.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процессе этих исследований они получают «пищу для ума» — учатся делать выводы и сопоставлять результаты опытов, а также знакомятся с такими понятиями, как измерение, скорость, равновесие, механическое движение, конструкции,  сила и энергия.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 результаты удобно представлять в таблице, в рабочем бланке.</a:t>
            </a:r>
          </a:p>
          <a:p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Необходимо повторять опыты несколько раз, поскольку их результаты могут различаться. На этом этапе можно начать оценивать учебные успехи каждого ребёнка.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1742051">
            <a:off x="759685" y="210036"/>
            <a:ext cx="1143008" cy="1071570"/>
          </a:xfrm>
          <a:prstGeom prst="curvedRightArrow">
            <a:avLst>
              <a:gd name="adj1" fmla="val 30269"/>
              <a:gd name="adj2" fmla="val 50000"/>
              <a:gd name="adj3" fmla="val 25000"/>
            </a:avLst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19790054">
            <a:off x="7899491" y="215156"/>
            <a:ext cx="1013313" cy="1193259"/>
          </a:xfrm>
          <a:prstGeom prst="curvedLef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уб 4"/>
          <p:cNvSpPr/>
          <p:nvPr/>
        </p:nvSpPr>
        <p:spPr>
          <a:xfrm>
            <a:off x="1928794" y="214290"/>
            <a:ext cx="5929354" cy="828000"/>
          </a:xfrm>
          <a:prstGeom prst="cube">
            <a:avLst/>
          </a:prstGeom>
          <a:solidFill>
            <a:srgbClr val="FFCC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  <a:p>
            <a:pPr algn="ctr"/>
            <a:endParaRPr lang="ru-RU" dirty="0"/>
          </a:p>
        </p:txBody>
      </p:sp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286124"/>
            <a:ext cx="9144000" cy="3571876"/>
          </a:xfrm>
          <a:prstGeom prst="rect">
            <a:avLst/>
          </a:prstGeom>
        </p:spPr>
      </p:pic>
      <p:pic>
        <p:nvPicPr>
          <p:cNvPr id="11" name="Рисунок 10" descr="e888db5e54d7b0dc92dc025211e6da33_gif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000" y="5274000"/>
            <a:ext cx="2112000" cy="1584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pic>
        <p:nvPicPr>
          <p:cNvPr id="13" name="Рисунок 12" descr="charkh dande1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1857364"/>
            <a:ext cx="3810000" cy="2143125"/>
          </a:xfrm>
          <a:prstGeom prst="rect">
            <a:avLst/>
          </a:prstGeom>
        </p:spPr>
      </p:pic>
      <p:pic>
        <p:nvPicPr>
          <p:cNvPr id="1027" name="Picture 3" descr="C:\Users\Samsung\Desktop\Выставки\IMG_9706 - копия.JPG"/>
          <p:cNvPicPr>
            <a:picLocks noChangeAspect="1" noChangeArrowheads="1"/>
          </p:cNvPicPr>
          <p:nvPr/>
        </p:nvPicPr>
        <p:blipFill>
          <a:blip r:embed="rId5" cstate="print"/>
          <a:srcRect t="1959" r="8000" b="4044"/>
          <a:stretch>
            <a:fillRect/>
          </a:stretch>
        </p:blipFill>
        <p:spPr bwMode="auto">
          <a:xfrm>
            <a:off x="5429256" y="3428976"/>
            <a:ext cx="328614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Samsung\Desktop\IMG_9569.JPG"/>
          <p:cNvPicPr>
            <a:picLocks noChangeAspect="1" noChangeArrowheads="1"/>
          </p:cNvPicPr>
          <p:nvPr/>
        </p:nvPicPr>
        <p:blipFill>
          <a:blip r:embed="rId6" cstate="print"/>
          <a:srcRect t="13356" b="6505"/>
          <a:stretch>
            <a:fillRect/>
          </a:stretch>
        </p:blipFill>
        <p:spPr bwMode="auto">
          <a:xfrm>
            <a:off x="285720" y="214290"/>
            <a:ext cx="3143272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User\Рабочий стол\Фото роботы 2016\IMG_63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576485" y="352814"/>
            <a:ext cx="3134567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User\Рабочий стол\Фото роботы 2016\IMG_6308.jpg"/>
          <p:cNvPicPr>
            <a:picLocks noChangeAspect="1" noChangeArrowheads="1"/>
          </p:cNvPicPr>
          <p:nvPr/>
        </p:nvPicPr>
        <p:blipFill>
          <a:blip r:embed="rId8" cstate="print"/>
          <a:srcRect r="10000"/>
          <a:stretch>
            <a:fillRect/>
          </a:stretch>
        </p:blipFill>
        <p:spPr bwMode="auto">
          <a:xfrm rot="5400000">
            <a:off x="1071539" y="3500437"/>
            <a:ext cx="292895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36622" r="2343" b="14516"/>
          <a:stretch>
            <a:fillRect/>
          </a:stretch>
        </p:blipFill>
        <p:spPr>
          <a:xfrm rot="5400000">
            <a:off x="-1535893" y="1535893"/>
            <a:ext cx="6858000" cy="3786214"/>
          </a:xfrm>
          <a:prstGeom prst="rect">
            <a:avLst/>
          </a:prstGeom>
        </p:spPr>
      </p:pic>
      <p:sp>
        <p:nvSpPr>
          <p:cNvPr id="4" name="Куб 3"/>
          <p:cNvSpPr/>
          <p:nvPr/>
        </p:nvSpPr>
        <p:spPr>
          <a:xfrm>
            <a:off x="1000100" y="285728"/>
            <a:ext cx="3857652" cy="642942"/>
          </a:xfrm>
          <a:prstGeom prst="cub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Творчество</a:t>
            </a:r>
            <a:endParaRPr lang="ru-RU" sz="3200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357166"/>
            <a:ext cx="42148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Выражается в самостоятельной деятельности детей.</a:t>
            </a:r>
          </a:p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Творческая активность рождает идеи продолжения исследований. Дети будут экспериментировать, менять свои модели, усовершенствовать их, а так же придумывать игры с ними.</a:t>
            </a:r>
          </a:p>
        </p:txBody>
      </p:sp>
      <p:pic>
        <p:nvPicPr>
          <p:cNvPr id="9" name="Рисунок 8" descr="DSCN3138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rcRect t="21874" r="25000"/>
          <a:stretch>
            <a:fillRect/>
          </a:stretch>
        </p:blipFill>
        <p:spPr>
          <a:xfrm rot="16200000">
            <a:off x="2676928" y="1180670"/>
            <a:ext cx="2303999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SCN3164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rcRect l="14062" r="5468" b="6250"/>
          <a:stretch>
            <a:fillRect/>
          </a:stretch>
        </p:blipFill>
        <p:spPr>
          <a:xfrm>
            <a:off x="4786314" y="5598000"/>
            <a:ext cx="1442018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User\Рабочий стол\Фото роботы 2016\IMG_6314.jpg"/>
          <p:cNvPicPr>
            <a:picLocks noChangeAspect="1" noChangeArrowheads="1"/>
          </p:cNvPicPr>
          <p:nvPr/>
        </p:nvPicPr>
        <p:blipFill>
          <a:blip r:embed="rId6" cstate="print"/>
          <a:srcRect l="2653"/>
          <a:stretch>
            <a:fillRect/>
          </a:stretch>
        </p:blipFill>
        <p:spPr bwMode="auto">
          <a:xfrm rot="5400000">
            <a:off x="917144" y="3440518"/>
            <a:ext cx="352349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User\Рабочий стол\Фото роботы 2016\IMG_6174.jpg"/>
          <p:cNvPicPr>
            <a:picLocks noChangeAspect="1" noChangeArrowheads="1"/>
          </p:cNvPicPr>
          <p:nvPr/>
        </p:nvPicPr>
        <p:blipFill>
          <a:blip r:embed="rId7" cstate="print"/>
          <a:srcRect l="2473" r="17311" b="2050"/>
          <a:stretch>
            <a:fillRect/>
          </a:stretch>
        </p:blipFill>
        <p:spPr bwMode="auto">
          <a:xfrm rot="5400000">
            <a:off x="909885" y="1090324"/>
            <a:ext cx="2143141" cy="196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User\Рабочий стол\Фото роботы 2016\IMG_6669.jpg"/>
          <p:cNvPicPr>
            <a:picLocks noChangeAspect="1" noChangeArrowheads="1"/>
          </p:cNvPicPr>
          <p:nvPr/>
        </p:nvPicPr>
        <p:blipFill>
          <a:blip r:embed="rId8" cstate="print"/>
          <a:srcRect l="2308" r="5384"/>
          <a:stretch>
            <a:fillRect/>
          </a:stretch>
        </p:blipFill>
        <p:spPr bwMode="auto">
          <a:xfrm rot="5400000">
            <a:off x="4232669" y="2839637"/>
            <a:ext cx="2857521" cy="2321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D:\Мои документы\фото дети лего\IMG_6665.jpg"/>
          <p:cNvPicPr>
            <a:picLocks noChangeAspect="1" noChangeArrowheads="1"/>
          </p:cNvPicPr>
          <p:nvPr/>
        </p:nvPicPr>
        <p:blipFill>
          <a:blip r:embed="rId9" cstate="print"/>
          <a:srcRect b="3031"/>
          <a:stretch>
            <a:fillRect/>
          </a:stretch>
        </p:blipFill>
        <p:spPr bwMode="auto">
          <a:xfrm rot="5400000">
            <a:off x="6429394" y="3857643"/>
            <a:ext cx="3143228" cy="228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pic>
        <p:nvPicPr>
          <p:cNvPr id="9" name="Рисунок 8" descr="DSCN3183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 l="13281" r="17969"/>
          <a:stretch>
            <a:fillRect/>
          </a:stretch>
        </p:blipFill>
        <p:spPr>
          <a:xfrm>
            <a:off x="3214678" y="928670"/>
            <a:ext cx="2643206" cy="288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714612" y="214290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Конструирование </a:t>
            </a:r>
          </a:p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Творческими группами</a:t>
            </a:r>
          </a:p>
        </p:txBody>
      </p:sp>
      <p:pic>
        <p:nvPicPr>
          <p:cNvPr id="5122" name="Picture 2" descr="C:\Documents and Settings\User\Рабочий стол\Фото роботы 2016\IMG_6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59564" y="488136"/>
            <a:ext cx="304802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User\Рабочий стол\Фото роботы 2016\IMG_66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976953" y="595287"/>
            <a:ext cx="3047978" cy="2571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Documents and Settings\User\Рабочий стол\Фото роботы 2016\IMG_6674.jpg"/>
          <p:cNvPicPr>
            <a:picLocks noChangeAspect="1" noChangeArrowheads="1"/>
          </p:cNvPicPr>
          <p:nvPr/>
        </p:nvPicPr>
        <p:blipFill>
          <a:blip r:embed="rId7" cstate="print"/>
          <a:srcRect l="3570" r="10714"/>
          <a:stretch>
            <a:fillRect/>
          </a:stretch>
        </p:blipFill>
        <p:spPr bwMode="auto">
          <a:xfrm rot="5400000">
            <a:off x="76488" y="3362646"/>
            <a:ext cx="2775916" cy="250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Documents and Settings\User\Рабочий стол\Фото роботы 2016\IMG_666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5937756" y="3634880"/>
            <a:ext cx="319784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Documents and Settings\User\Рабочий стол\Фото роботы 2016\IMG_6681.jpg"/>
          <p:cNvPicPr>
            <a:picLocks noChangeAspect="1" noChangeArrowheads="1"/>
          </p:cNvPicPr>
          <p:nvPr/>
        </p:nvPicPr>
        <p:blipFill>
          <a:blip r:embed="rId9" cstate="print"/>
          <a:srcRect r="22276"/>
          <a:stretch>
            <a:fillRect/>
          </a:stretch>
        </p:blipFill>
        <p:spPr bwMode="auto">
          <a:xfrm rot="5400000">
            <a:off x="3286116" y="3571877"/>
            <a:ext cx="2571766" cy="2857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14612" y="214290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Проводим обучающие и открытые занятия для педагогов</a:t>
            </a:r>
          </a:p>
        </p:txBody>
      </p:sp>
      <p:pic>
        <p:nvPicPr>
          <p:cNvPr id="7170" name="Picture 2" descr="F:\ХНВ и лего 12.10.2018\лего семинар 2017\20151210_141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3571900" cy="267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F:\ХНВ и лего 12.10.2018\лего семинар 2017\PICT03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00" y="3857628"/>
            <a:ext cx="3571900" cy="2580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Documents and Settings\User\Рабочий стол\Фото роботы 2016\PICT0398.JPG"/>
          <p:cNvPicPr>
            <a:picLocks noChangeAspect="1" noChangeArrowheads="1"/>
          </p:cNvPicPr>
          <p:nvPr/>
        </p:nvPicPr>
        <p:blipFill>
          <a:blip r:embed="rId6" cstate="print"/>
          <a:srcRect r="9615"/>
          <a:stretch>
            <a:fillRect/>
          </a:stretch>
        </p:blipFill>
        <p:spPr bwMode="auto">
          <a:xfrm>
            <a:off x="5072066" y="857232"/>
            <a:ext cx="357190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Documents and Settings\User\Рабочий стол\Фото роботы 2016\Изображение 087.jpg"/>
          <p:cNvPicPr>
            <a:picLocks noChangeAspect="1" noChangeArrowheads="1"/>
          </p:cNvPicPr>
          <p:nvPr/>
        </p:nvPicPr>
        <p:blipFill>
          <a:blip r:embed="rId7" cstate="print"/>
          <a:srcRect t="13334"/>
          <a:stretch>
            <a:fillRect/>
          </a:stretch>
        </p:blipFill>
        <p:spPr bwMode="auto">
          <a:xfrm>
            <a:off x="1000100" y="1142984"/>
            <a:ext cx="3571900" cy="267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mg3703.jpg"/>
          <p:cNvPicPr>
            <a:picLocks noChangeAspect="1"/>
          </p:cNvPicPr>
          <p:nvPr/>
        </p:nvPicPr>
        <p:blipFill>
          <a:blip r:embed="rId8" cstate="print">
            <a:lum contrast="20000"/>
          </a:blip>
          <a:srcRect l="19839" t="12500" r="13807" b="20536"/>
          <a:stretch>
            <a:fillRect/>
          </a:stretch>
        </p:blipFill>
        <p:spPr>
          <a:xfrm>
            <a:off x="3643306" y="4714884"/>
            <a:ext cx="1995840" cy="15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513511" cy="2232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t="54839" r="40490" b="14516"/>
          <a:stretch>
            <a:fillRect/>
          </a:stretch>
        </p:blipFill>
        <p:spPr>
          <a:xfrm rot="5400000">
            <a:off x="-2750355" y="2750355"/>
            <a:ext cx="6858000" cy="1357290"/>
          </a:xfrm>
          <a:prstGeom prst="rect">
            <a:avLst/>
          </a:prstGeom>
        </p:spPr>
      </p:pic>
      <p:pic>
        <p:nvPicPr>
          <p:cNvPr id="13" name="Рисунок 12" descr="img3703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rcRect l="19839" t="12500" r="13807" b="20536"/>
          <a:stretch>
            <a:fillRect/>
          </a:stretch>
        </p:blipFill>
        <p:spPr>
          <a:xfrm>
            <a:off x="3929058" y="5346000"/>
            <a:ext cx="1995840" cy="15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28662" y="0"/>
            <a:ext cx="7773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Организуем творческие площадки, выставки, </a:t>
            </a:r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инстоляции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karusel40iz40.jpg"/>
          <p:cNvPicPr>
            <a:picLocks noChangeAspect="1"/>
          </p:cNvPicPr>
          <p:nvPr/>
        </p:nvPicPr>
        <p:blipFill>
          <a:blip r:embed="rId5" cstate="print"/>
          <a:srcRect l="21092" t="5000" r="29122" b="15714"/>
          <a:stretch>
            <a:fillRect/>
          </a:stretch>
        </p:blipFill>
        <p:spPr>
          <a:xfrm>
            <a:off x="4143372" y="1142984"/>
            <a:ext cx="1930380" cy="230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F:\ХНВ и лего 12.10.2018\лего семинар 2017\IMG_11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917534" y="779334"/>
            <a:ext cx="3155990" cy="2581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F:\ХНВ и лего 12.10.2018\роботы 2017\IMG_9978.JPG"/>
          <p:cNvPicPr>
            <a:picLocks noChangeAspect="1" noChangeArrowheads="1"/>
          </p:cNvPicPr>
          <p:nvPr/>
        </p:nvPicPr>
        <p:blipFill>
          <a:blip r:embed="rId7" cstate="print"/>
          <a:srcRect t="4687"/>
          <a:stretch>
            <a:fillRect/>
          </a:stretch>
        </p:blipFill>
        <p:spPr bwMode="auto">
          <a:xfrm>
            <a:off x="6072198" y="532785"/>
            <a:ext cx="2714644" cy="3110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F:\ХНВ и лего 12.10.2018\роботы 2017\SAM_9731.JPG"/>
          <p:cNvPicPr>
            <a:picLocks noChangeAspect="1" noChangeArrowheads="1"/>
          </p:cNvPicPr>
          <p:nvPr/>
        </p:nvPicPr>
        <p:blipFill>
          <a:blip r:embed="rId8" cstate="print"/>
          <a:srcRect t="13157"/>
          <a:stretch>
            <a:fillRect/>
          </a:stretch>
        </p:blipFill>
        <p:spPr bwMode="auto">
          <a:xfrm>
            <a:off x="1285852" y="4000504"/>
            <a:ext cx="335758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D:\Мои документы\фото дети лего\IMG_6675.jpg"/>
          <p:cNvPicPr>
            <a:picLocks noChangeAspect="1" noChangeArrowheads="1"/>
          </p:cNvPicPr>
          <p:nvPr/>
        </p:nvPicPr>
        <p:blipFill>
          <a:blip r:embed="rId9" cstate="print"/>
          <a:srcRect t="2837"/>
          <a:stretch>
            <a:fillRect/>
          </a:stretch>
        </p:blipFill>
        <p:spPr bwMode="auto">
          <a:xfrm>
            <a:off x="5500694" y="4000504"/>
            <a:ext cx="3455618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24414" r="2343" b="14516"/>
          <a:stretch>
            <a:fillRect/>
          </a:stretch>
        </p:blipFill>
        <p:spPr>
          <a:xfrm rot="5400000">
            <a:off x="-1535893" y="1535893"/>
            <a:ext cx="6858000" cy="3786214"/>
          </a:xfrm>
          <a:prstGeom prst="rect">
            <a:avLst/>
          </a:prstGeom>
        </p:spPr>
      </p:pic>
      <p:sp>
        <p:nvSpPr>
          <p:cNvPr id="4" name="Выноска со стрелкой вниз 3"/>
          <p:cNvSpPr/>
          <p:nvPr/>
        </p:nvSpPr>
        <p:spPr>
          <a:xfrm>
            <a:off x="2357422" y="214290"/>
            <a:ext cx="4429156" cy="1271590"/>
          </a:xfrm>
          <a:prstGeom prst="downArrowCallout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285720" y="1500174"/>
            <a:ext cx="8501122" cy="142876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Дети изучили терминологию деталей конструктора,</a:t>
            </a:r>
          </a:p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их назначение и способы соединения.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85720" y="2928934"/>
            <a:ext cx="8572560" cy="1357322"/>
          </a:xfrm>
          <a:prstGeom prst="downArrowCallout">
            <a:avLst/>
          </a:prstGeom>
          <a:solidFill>
            <a:srgbClr val="66FF33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 детей сформировались понятия повышающей и понижающей зубчатой передачи, измерения, скорости, равновесия, механического движения, конструкции,  силы и энергии.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lego-gears-animation-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214290"/>
            <a:ext cx="1490838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worke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357166"/>
            <a:ext cx="666750" cy="9525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7158" y="5643578"/>
            <a:ext cx="8501122" cy="842962"/>
          </a:xfrm>
          <a:prstGeom prst="rect">
            <a:avLst/>
          </a:prstGeom>
          <a:solidFill>
            <a:srgbClr val="FFCC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 детей сформировался устойчивый интерес к </a:t>
            </a:r>
            <a:endParaRPr lang="en-US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LECO</a:t>
            </a:r>
            <a:r>
              <a:rPr lang="en-US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конструированию и робототехнике.</a:t>
            </a:r>
          </a:p>
          <a:p>
            <a:pPr algn="ctr"/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85720" y="4286256"/>
            <a:ext cx="8572560" cy="1357322"/>
          </a:xfrm>
          <a:prstGeom prst="downArrowCallout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Дети получили первичное представление о программировании моделей и построении своей программы.</a:t>
            </a:r>
          </a:p>
          <a:p>
            <a:pPr algn="ctr"/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worke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9690" y="509566"/>
            <a:ext cx="666750" cy="952500"/>
          </a:xfrm>
          <a:prstGeom prst="rect">
            <a:avLst/>
          </a:prstGeom>
        </p:spPr>
      </p:pic>
      <p:pic>
        <p:nvPicPr>
          <p:cNvPr id="14" name="Рисунок 13" descr="worke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500042"/>
            <a:ext cx="666750" cy="9525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2857496"/>
            <a:ext cx="9144000" cy="3786214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7562"/>
            <a:ext cx="2513511" cy="2232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64079" y="214290"/>
            <a:ext cx="6086025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Робототехника 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1357298"/>
            <a:ext cx="6572232" cy="4390193"/>
          </a:xfrm>
          <a:prstGeom prst="rect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Министерством Образования Пензенской области  для ДОУ предоставлены комплекты серии Образование (LEGO </a:t>
            </a:r>
            <a:r>
              <a:rPr lang="ru-RU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Education</a:t>
            </a: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 Внедрение ФГОС ДО обязало нас создать образовательную модель, в основу которой вошли развивающие, игровые и информационно коммуникативные технологии. С ноября 2015 года на базе нашего ДОУ организованна работа по программе «Робототехника» – это первый шаг к приобщению дошкольников к техническому творчеству. Занятия по конструированию занимает важное место в дошкольном воспитании и является сложным познавательным процессом в результате которого происходит интеллектуальное развитие детей: ребенок овладевает практическими знаниями, учится выделять существенные признаки, устанавливать отношения и связь между деталями и предметами.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6929454" y="285728"/>
            <a:ext cx="2005712" cy="1404000"/>
          </a:xfrm>
          <a:prstGeom prst="rect">
            <a:avLst/>
          </a:prstGeom>
        </p:spPr>
      </p:pic>
      <p:pic>
        <p:nvPicPr>
          <p:cNvPr id="13" name="Рисунок 12" descr="10505088_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0" y="0"/>
            <a:ext cx="1800000" cy="1800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24414" t="53637" r="2343" b="14516"/>
          <a:stretch>
            <a:fillRect/>
          </a:stretch>
        </p:blipFill>
        <p:spPr>
          <a:xfrm rot="5400000">
            <a:off x="-3107541" y="3107541"/>
            <a:ext cx="6858000" cy="64291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4282" y="285728"/>
            <a:ext cx="8715436" cy="4643470"/>
          </a:xfrm>
          <a:prstGeom prst="rect">
            <a:avLst/>
          </a:prstGeom>
          <a:solidFill>
            <a:srgbClr val="00FF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285728"/>
            <a:ext cx="864399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робототехники в дошкольном возрасте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позволяет: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тимулировать интерес и любознательность.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азвивать способности к решению проблемных ситуаций — умению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исследовать проблему, анализировать имеющиеся ресурсы, выдвигать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идеи, планировать решения и реализовывать их.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асширять технический, математический словари ребенка.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ыявить одарённых детей и обеспечить соответствующие условия для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их технического развития.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редоставляет дополнительные возможности для создания ситуации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успеха всем детям.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Имея сформированное представление и интерес к технике и робототехнике, дети смогут найти достойное применение своим знаниям и талантам на последующих ступенях обучения.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AM_1832.JPG"/>
          <p:cNvPicPr>
            <a:picLocks noChangeAspect="1"/>
          </p:cNvPicPr>
          <p:nvPr/>
        </p:nvPicPr>
        <p:blipFill>
          <a:blip r:embed="rId4" cstate="print"/>
          <a:srcRect l="21094"/>
          <a:stretch>
            <a:fillRect/>
          </a:stretch>
        </p:blipFill>
        <p:spPr>
          <a:xfrm rot="5400000">
            <a:off x="6589318" y="4715616"/>
            <a:ext cx="2196768" cy="20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M_1830.JPG"/>
          <p:cNvPicPr>
            <a:picLocks noChangeAspect="1"/>
          </p:cNvPicPr>
          <p:nvPr/>
        </p:nvPicPr>
        <p:blipFill>
          <a:blip r:embed="rId5" cstate="print"/>
          <a:srcRect l="3125" b="20833"/>
          <a:stretch>
            <a:fillRect/>
          </a:stretch>
        </p:blipFill>
        <p:spPr>
          <a:xfrm>
            <a:off x="3143240" y="4770000"/>
            <a:ext cx="3406729" cy="20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SAM_1825.JPG"/>
          <p:cNvPicPr>
            <a:picLocks noChangeAspect="1"/>
          </p:cNvPicPr>
          <p:nvPr/>
        </p:nvPicPr>
        <p:blipFill>
          <a:blip r:embed="rId6" cstate="print"/>
          <a:srcRect l="4687" r="6250"/>
          <a:stretch>
            <a:fillRect/>
          </a:stretch>
        </p:blipFill>
        <p:spPr>
          <a:xfrm>
            <a:off x="500034" y="4770000"/>
            <a:ext cx="2479529" cy="20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4225392"/>
            <a:ext cx="6357950" cy="2632607"/>
          </a:xfrm>
          <a:prstGeom prst="rect">
            <a:avLst/>
          </a:prstGeom>
        </p:spPr>
      </p:pic>
      <p:pic>
        <p:nvPicPr>
          <p:cNvPr id="6" name="Рисунок 5" descr="485c38dd475df2a7daec2839493c733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36000" cy="205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23992" y="0"/>
            <a:ext cx="752000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User\Рабочий стол\Фото роботы 2016\IMG_66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928662" y="2000240"/>
            <a:ext cx="7500990" cy="4529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t="50001" r="2343" b="14516"/>
          <a:stretch>
            <a:fillRect/>
          </a:stretch>
        </p:blipFill>
        <p:spPr>
          <a:xfrm>
            <a:off x="0" y="5286388"/>
            <a:ext cx="9144000" cy="15716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1000108"/>
            <a:ext cx="8643998" cy="4071966"/>
          </a:xfrm>
          <a:prstGeom prst="rect">
            <a:avLst/>
          </a:prstGeom>
          <a:solidFill>
            <a:srgbClr val="00FF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1942"/>
            <a:ext cx="1665104" cy="1944000"/>
          </a:xfrm>
          <a:prstGeom prst="rect">
            <a:avLst/>
          </a:prstGeom>
        </p:spPr>
      </p:pic>
      <p:sp>
        <p:nvSpPr>
          <p:cNvPr id="6" name="Выноска со стрелкой вниз 5"/>
          <p:cNvSpPr/>
          <p:nvPr/>
        </p:nvSpPr>
        <p:spPr>
          <a:xfrm>
            <a:off x="3286116" y="214290"/>
            <a:ext cx="2428892" cy="91440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1" y="162618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Развитие технического творчества и формирование элементарной научно технической профессиональной ориентации детей старшего дошкольного возраста средствами робототехники.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" name="Рисунок 10" descr="lego-gears-animation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0" y="3786190"/>
            <a:ext cx="2857500" cy="25527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1000108"/>
            <a:ext cx="8501122" cy="3643338"/>
          </a:xfrm>
          <a:prstGeom prst="rect">
            <a:avLst/>
          </a:prstGeom>
          <a:solidFill>
            <a:srgbClr val="00FF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3071802" y="214290"/>
            <a:ext cx="2928958" cy="928694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1942"/>
            <a:ext cx="1665104" cy="194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928670"/>
            <a:ext cx="83582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Развивать познавательный интерес к конструктивной деятельности, к  робототехнике знакомство и освоение конструктора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LEGO </a:t>
            </a:r>
            <a:r>
              <a:rPr lang="ru-RU" sz="20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Education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  Дать первоначальные знания по робототехнике, изучить терминологию;</a:t>
            </a:r>
          </a:p>
          <a:p>
            <a:pPr marL="457200" indent="-457200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3.  Познакомить детей с понятиями: виды передач, измерение, скорость,   равновесие, механическое движение, конструкции, сила и энергия;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4.  Обучить основным приёмам сборки и программирования    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робототехнических средств;</a:t>
            </a:r>
          </a:p>
          <a:p>
            <a:pPr marL="457200" indent="-457200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 Формирование умений и навыков конструирования и сотрудничества;</a:t>
            </a:r>
            <a:endParaRPr lang="ru-RU" sz="2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  Развитие творческой активности, самостоятельности в принятии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оптимальных решений в различных ситуациях, развитие внимания, оперативной памяти, воображения, мышления.</a:t>
            </a:r>
            <a:endParaRPr lang="ru-RU" sz="2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7.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Пробуждать к творческому самовыражению собственных замыслов в</a:t>
            </a:r>
          </a:p>
          <a:p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конструировании.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28992" r="2343" b="14516"/>
          <a:stretch>
            <a:fillRect/>
          </a:stretch>
        </p:blipFill>
        <p:spPr>
          <a:xfrm rot="5400000">
            <a:off x="-1535893" y="1535893"/>
            <a:ext cx="6858000" cy="37862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715016"/>
            <a:ext cx="91440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Изучение деталей конструктора (терминологии). 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Формирование навыка сборки деталей.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3000372"/>
            <a:ext cx="5929354" cy="2857520"/>
          </a:xfrm>
          <a:prstGeom prst="rect">
            <a:avLst/>
          </a:prstGeom>
          <a:solidFill>
            <a:srgbClr val="00FFFF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Найди такую же деталь»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«Найди по описанию»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«Давайте познакомимся»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«Что изменилось?»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«Чем похожи и чем отличаются?»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3428992" y="1428736"/>
            <a:ext cx="2214578" cy="1928826"/>
          </a:xfrm>
          <a:prstGeom prst="downArrowCallout">
            <a:avLst/>
          </a:prstGeom>
          <a:solidFill>
            <a:srgbClr val="00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механизмы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конструкции,игры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928794" y="214290"/>
            <a:ext cx="5214974" cy="1357322"/>
          </a:xfrm>
          <a:prstGeom prst="downArrowCallout">
            <a:avLst>
              <a:gd name="adj1" fmla="val 13009"/>
              <a:gd name="adj2" fmla="val 25000"/>
              <a:gd name="adj3" fmla="val 25000"/>
              <a:gd name="adj4" fmla="val 64977"/>
            </a:avLst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Знакомство с конструктором</a:t>
            </a:r>
            <a:endParaRPr lang="ru-RU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фото роботы 2017\SAM_7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42"/>
            <a:ext cx="3214715" cy="2411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User\Рабочий стол\фото роботы 2017\SAM_78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4541" y="500042"/>
            <a:ext cx="3119459" cy="2482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-214346" y="0"/>
            <a:ext cx="9144000" cy="6858000"/>
          </a:xfrm>
          <a:prstGeom prst="rect">
            <a:avLst/>
          </a:prstGeom>
        </p:spPr>
      </p:pic>
      <p:sp>
        <p:nvSpPr>
          <p:cNvPr id="10" name="Стрелка влево 9"/>
          <p:cNvSpPr/>
          <p:nvPr/>
        </p:nvSpPr>
        <p:spPr>
          <a:xfrm>
            <a:off x="3500430" y="928670"/>
            <a:ext cx="2143140" cy="1071570"/>
          </a:xfrm>
          <a:prstGeom prst="lef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ЗУБЧАТОЕ КОЛЕСО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428992" y="1857364"/>
            <a:ext cx="2571768" cy="1500198"/>
          </a:xfrm>
          <a:prstGeom prst="rightArrow">
            <a:avLst/>
          </a:prstGeom>
          <a:solidFill>
            <a:srgbClr val="00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КОРОННОЕ ЗУБЧАТОЕ КОЛЕСО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3643306" y="3429000"/>
            <a:ext cx="2143140" cy="1571636"/>
          </a:xfrm>
          <a:prstGeom prst="lef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ИЗУЧЕНИЕ РАБОТЫ ПО СХЕМЕ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b="13332"/>
          <a:stretch>
            <a:fillRect/>
          </a:stretch>
        </p:blipFill>
        <p:spPr>
          <a:xfrm>
            <a:off x="0" y="5000612"/>
            <a:ext cx="9144000" cy="1857388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3571868" y="4572008"/>
            <a:ext cx="2500330" cy="1857388"/>
          </a:xfrm>
          <a:prstGeom prst="rightArrow">
            <a:avLst/>
          </a:prstGeom>
          <a:solidFill>
            <a:srgbClr val="00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СБОРКА ПЕРВЫХ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МЕХАНИЗМОВ</a:t>
            </a:r>
            <a:endParaRPr lang="ru-RU" sz="1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3" y="214290"/>
            <a:ext cx="2571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ЗНАКОМСТВО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конструктором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Рабочий стол\фото роботы 2018\LEjqQpp8NX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2786082" cy="3214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User\Рабочий стол\фото роботы 2018\JI8ZJfp-QVY.jpg"/>
          <p:cNvPicPr>
            <a:picLocks noChangeAspect="1" noChangeArrowheads="1"/>
          </p:cNvPicPr>
          <p:nvPr/>
        </p:nvPicPr>
        <p:blipFill>
          <a:blip r:embed="rId5"/>
          <a:srcRect t="4412"/>
          <a:stretch>
            <a:fillRect/>
          </a:stretch>
        </p:blipFill>
        <p:spPr bwMode="auto">
          <a:xfrm>
            <a:off x="6143636" y="214290"/>
            <a:ext cx="2839936" cy="323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User\Рабочий стол\фото роботы 2018\SAM_9324.JPG"/>
          <p:cNvPicPr>
            <a:picLocks noChangeAspect="1" noChangeArrowheads="1"/>
          </p:cNvPicPr>
          <p:nvPr/>
        </p:nvPicPr>
        <p:blipFill>
          <a:blip r:embed="rId6" cstate="print"/>
          <a:srcRect r="19149"/>
          <a:stretch>
            <a:fillRect/>
          </a:stretch>
        </p:blipFill>
        <p:spPr bwMode="auto">
          <a:xfrm>
            <a:off x="214281" y="3643293"/>
            <a:ext cx="3214711" cy="2518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Documents and Settings\User\Рабочий стол\фото роботы 2018\--iBFssO3VI.jpg"/>
          <p:cNvPicPr>
            <a:picLocks noChangeAspect="1" noChangeArrowheads="1"/>
          </p:cNvPicPr>
          <p:nvPr/>
        </p:nvPicPr>
        <p:blipFill>
          <a:blip r:embed="rId7"/>
          <a:srcRect l="5128" t="4839" r="5128"/>
          <a:stretch>
            <a:fillRect/>
          </a:stretch>
        </p:blipFill>
        <p:spPr bwMode="auto">
          <a:xfrm>
            <a:off x="6143636" y="3500438"/>
            <a:ext cx="2786082" cy="288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2066" y="357166"/>
            <a:ext cx="3689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Проводим эксперимент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357694"/>
            <a:ext cx="371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Играем</a:t>
            </a:r>
          </a:p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C:\Documents and Settings\User\Рабочий стол\IMG_8755.JPG"/>
          <p:cNvPicPr>
            <a:picLocks noChangeAspect="1" noChangeArrowheads="1"/>
          </p:cNvPicPr>
          <p:nvPr/>
        </p:nvPicPr>
        <p:blipFill>
          <a:blip r:embed="rId4" cstate="print"/>
          <a:srcRect l="12804" r="6716" b="4920"/>
          <a:stretch>
            <a:fillRect/>
          </a:stretch>
        </p:blipFill>
        <p:spPr bwMode="auto">
          <a:xfrm rot="5400000">
            <a:off x="504001" y="218259"/>
            <a:ext cx="3706839" cy="385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C:\Documents and Settings\User\Рабочий стол\IMG_9574.JPG"/>
          <p:cNvPicPr>
            <a:picLocks noChangeAspect="1" noChangeArrowheads="1"/>
          </p:cNvPicPr>
          <p:nvPr/>
        </p:nvPicPr>
        <p:blipFill>
          <a:blip r:embed="rId5" cstate="print"/>
          <a:srcRect l="7273" r="10909"/>
          <a:stretch>
            <a:fillRect/>
          </a:stretch>
        </p:blipFill>
        <p:spPr bwMode="auto">
          <a:xfrm rot="5400000">
            <a:off x="4853982" y="1432506"/>
            <a:ext cx="3500460" cy="4064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" y="4643446"/>
            <a:ext cx="4143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Выполняем творческие </a:t>
            </a:r>
          </a:p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домашние задания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9TRg478ac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3929066"/>
            <a:ext cx="1333500" cy="1000125"/>
          </a:xfrm>
          <a:prstGeom prst="rect">
            <a:avLst/>
          </a:prstGeom>
        </p:spPr>
      </p:pic>
      <p:pic>
        <p:nvPicPr>
          <p:cNvPr id="4099" name="Picture 3" descr="C:\Documents and Settings\User\Рабочий стол\Фото роботы 2016\IMG_6157.jpg"/>
          <p:cNvPicPr>
            <a:picLocks noChangeAspect="1" noChangeArrowheads="1"/>
          </p:cNvPicPr>
          <p:nvPr/>
        </p:nvPicPr>
        <p:blipFill>
          <a:blip r:embed="rId5" cstate="print"/>
          <a:srcRect l="16603" t="15879"/>
          <a:stretch>
            <a:fillRect/>
          </a:stretch>
        </p:blipFill>
        <p:spPr bwMode="auto">
          <a:xfrm rot="5400000">
            <a:off x="-151135" y="1079773"/>
            <a:ext cx="3945542" cy="3214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User\Рабочий стол\Фото роботы 2016\IMG_6161.jpg"/>
          <p:cNvPicPr>
            <a:picLocks noChangeAspect="1" noChangeArrowheads="1"/>
          </p:cNvPicPr>
          <p:nvPr/>
        </p:nvPicPr>
        <p:blipFill>
          <a:blip r:embed="rId6" cstate="print"/>
          <a:srcRect l="23609" b="4878"/>
          <a:stretch>
            <a:fillRect/>
          </a:stretch>
        </p:blipFill>
        <p:spPr bwMode="auto">
          <a:xfrm rot="5400000">
            <a:off x="3017055" y="340499"/>
            <a:ext cx="346708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User\Рабочий стол\Фото роботы 2016\IMG_62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611429" y="1246565"/>
            <a:ext cx="3993340" cy="307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bstract_background_search_and_destroy-other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RebeccaLewis_Feb2014_leg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2343" b="14516"/>
          <a:stretch>
            <a:fillRect/>
          </a:stretch>
        </p:blipFill>
        <p:spPr>
          <a:xfrm>
            <a:off x="0" y="3071786"/>
            <a:ext cx="9144000" cy="37862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14876" y="214290"/>
            <a:ext cx="3714776" cy="830997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Приобщаем родителей к совместной работе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929198"/>
            <a:ext cx="4572000" cy="1569660"/>
          </a:xfrm>
          <a:prstGeom prst="rect">
            <a:avLst/>
          </a:prstGeom>
          <a:solidFill>
            <a:srgbClr val="00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Проводим с родителями семинары практикумы, мастер-классы, приглашаем на открытые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просмотры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4429124" y="3286124"/>
            <a:ext cx="2286016" cy="1500198"/>
          </a:xfrm>
          <a:prstGeom prst="curvedDownArrow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 descr="C:\Documents and Settings\User\Рабочий стол\Роботы на выставку\SAM_7846.JPG"/>
          <p:cNvPicPr>
            <a:picLocks noChangeAspect="1" noChangeArrowheads="1"/>
          </p:cNvPicPr>
          <p:nvPr/>
        </p:nvPicPr>
        <p:blipFill>
          <a:blip r:embed="rId4" cstate="print"/>
          <a:srcRect b="12398"/>
          <a:stretch>
            <a:fillRect/>
          </a:stretch>
        </p:blipFill>
        <p:spPr bwMode="auto">
          <a:xfrm>
            <a:off x="573226" y="1"/>
            <a:ext cx="3998774" cy="2643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ХНВ и лего 12.10.2018\SAM_27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9" y="928670"/>
            <a:ext cx="3714775" cy="27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D:\Мои документы\фото лего семинар 2017\SAM_78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5377" y="3714752"/>
            <a:ext cx="3762375" cy="282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Documents and Settings\User\Рабочий стол\Фото роботы 2016\фото2950.jpg"/>
          <p:cNvPicPr>
            <a:picLocks noChangeAspect="1" noChangeArrowheads="1"/>
          </p:cNvPicPr>
          <p:nvPr/>
        </p:nvPicPr>
        <p:blipFill>
          <a:blip r:embed="rId7" cstate="print"/>
          <a:srcRect t="21406"/>
          <a:stretch>
            <a:fillRect/>
          </a:stretch>
        </p:blipFill>
        <p:spPr bwMode="auto">
          <a:xfrm>
            <a:off x="571472" y="2643182"/>
            <a:ext cx="400052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731</Words>
  <Application>Microsoft Office PowerPoint</Application>
  <PresentationFormat>Экран (4:3)</PresentationFormat>
  <Paragraphs>89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Пользователь</cp:lastModifiedBy>
  <cp:revision>178</cp:revision>
  <dcterms:created xsi:type="dcterms:W3CDTF">2016-11-09T18:16:01Z</dcterms:created>
  <dcterms:modified xsi:type="dcterms:W3CDTF">2018-10-11T21:15:54Z</dcterms:modified>
</cp:coreProperties>
</file>